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96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7922-2296-483B-A613-26CE98AA96F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22694-7B63-444C-9E3D-AEA5F2AA5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7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5471-1E2E-45E0-9358-B851835BC80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89EB-7C2D-492F-8145-5EAFBFFA2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Cooling Tower Performance :</a:t>
            </a:r>
            <a:br>
              <a:rPr lang="en-US" dirty="0" smtClean="0"/>
            </a:br>
            <a:r>
              <a:rPr lang="en-US" dirty="0" smtClean="0"/>
              <a:t>The Experiment Design</a:t>
            </a:r>
            <a:br>
              <a:rPr lang="en-US" dirty="0" smtClean="0"/>
            </a:br>
            <a:r>
              <a:rPr lang="en-US" dirty="0" smtClean="0"/>
              <a:t>and Rubric Standard Expectation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</a:t>
            </a:r>
            <a:br>
              <a:rPr lang="en-US" dirty="0" smtClean="0"/>
            </a:br>
            <a:r>
              <a:rPr lang="en-US" dirty="0" smtClean="0"/>
              <a:t>Standard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0" r="48258" b="41723"/>
          <a:stretch/>
        </p:blipFill>
        <p:spPr bwMode="auto">
          <a:xfrm>
            <a:off x="304800" y="1674688"/>
            <a:ext cx="8699546" cy="3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</a:t>
            </a:r>
            <a:br>
              <a:rPr lang="en-US" dirty="0" smtClean="0"/>
            </a:br>
            <a:r>
              <a:rPr lang="en-US" dirty="0" smtClean="0"/>
              <a:t>Standard Expectation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23820" r="46524" b="38347"/>
          <a:stretch/>
        </p:blipFill>
        <p:spPr bwMode="auto">
          <a:xfrm>
            <a:off x="-76200" y="2362200"/>
            <a:ext cx="8957162" cy="35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</a:t>
            </a:r>
            <a:br>
              <a:rPr lang="en-US" dirty="0" smtClean="0"/>
            </a:br>
            <a:r>
              <a:rPr lang="en-US" dirty="0" smtClean="0"/>
              <a:t>Standard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1" r="39747" b="43820"/>
          <a:stretch/>
        </p:blipFill>
        <p:spPr bwMode="auto">
          <a:xfrm>
            <a:off x="76200" y="1752600"/>
            <a:ext cx="8698942" cy="26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</a:t>
            </a:r>
            <a:br>
              <a:rPr lang="en-US" dirty="0" smtClean="0"/>
            </a:br>
            <a:r>
              <a:rPr lang="en-US" dirty="0" smtClean="0"/>
              <a:t>Standard Expectation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r="39551" b="12659"/>
          <a:stretch/>
        </p:blipFill>
        <p:spPr bwMode="auto">
          <a:xfrm>
            <a:off x="152400" y="1523999"/>
            <a:ext cx="8686800" cy="509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Design of experiment</a:t>
            </a:r>
          </a:p>
          <a:p>
            <a:r>
              <a:rPr lang="en-US" dirty="0" smtClean="0"/>
              <a:t>Graph Example</a:t>
            </a:r>
          </a:p>
          <a:p>
            <a:r>
              <a:rPr lang="en-US" dirty="0" smtClean="0"/>
              <a:t>Rubric Standard Expectation (How to meet the expectation on rubric)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the cooling tower works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psychrometric</a:t>
            </a:r>
            <a:r>
              <a:rPr lang="en-US" dirty="0" smtClean="0"/>
              <a:t> chart properly</a:t>
            </a:r>
          </a:p>
          <a:p>
            <a:r>
              <a:rPr lang="en-US" dirty="0" smtClean="0"/>
              <a:t>Calculate effectiveness, cooling range, approach</a:t>
            </a:r>
          </a:p>
          <a:p>
            <a:r>
              <a:rPr lang="en-US" dirty="0" smtClean="0"/>
              <a:t>Create proper </a:t>
            </a:r>
            <a:r>
              <a:rPr lang="en-US" dirty="0" smtClean="0"/>
              <a:t>graphs </a:t>
            </a:r>
            <a:r>
              <a:rPr lang="en-US" dirty="0" smtClean="0"/>
              <a:t>for taking the conclusion</a:t>
            </a:r>
          </a:p>
          <a:p>
            <a:pPr marL="0" indent="0">
              <a:buNone/>
            </a:pPr>
            <a:r>
              <a:rPr lang="en-US" dirty="0" smtClean="0"/>
              <a:t>   (effect of air </a:t>
            </a:r>
            <a:r>
              <a:rPr lang="en-US" dirty="0" err="1" smtClean="0"/>
              <a:t>flowrate</a:t>
            </a:r>
            <a:r>
              <a:rPr lang="en-US" dirty="0" smtClean="0"/>
              <a:t>, effect of water </a:t>
            </a:r>
            <a:r>
              <a:rPr lang="en-US" dirty="0" err="1" smtClean="0"/>
              <a:t>flowrate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objective: student learn performance of cooling tower from sensible and latent heat processes </a:t>
            </a:r>
            <a:r>
              <a:rPr lang="en-US" dirty="0" smtClean="0"/>
              <a:t>(different </a:t>
            </a:r>
            <a:r>
              <a:rPr lang="en-US" dirty="0" smtClean="0"/>
              <a:t>number of effectiveness) and effects of air </a:t>
            </a:r>
            <a:r>
              <a:rPr lang="en-US" dirty="0" err="1" smtClean="0"/>
              <a:t>flowrate</a:t>
            </a:r>
            <a:r>
              <a:rPr lang="en-US" dirty="0" smtClean="0"/>
              <a:t> and water </a:t>
            </a:r>
            <a:r>
              <a:rPr lang="en-US" dirty="0" err="1" smtClean="0"/>
              <a:t>flowrate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objective : student learn how to use the </a:t>
            </a:r>
            <a:r>
              <a:rPr lang="en-US" dirty="0" err="1" smtClean="0"/>
              <a:t>psychrometric</a:t>
            </a:r>
            <a:r>
              <a:rPr lang="en-US" dirty="0" smtClean="0"/>
              <a:t> chart properly </a:t>
            </a:r>
            <a:r>
              <a:rPr lang="en-US" dirty="0" smtClean="0"/>
              <a:t>(searching </a:t>
            </a:r>
            <a:r>
              <a:rPr lang="en-US" dirty="0" smtClean="0"/>
              <a:t>for the specific humidity, specific volume, specific </a:t>
            </a:r>
            <a:r>
              <a:rPr lang="en-US" dirty="0" err="1" smtClean="0"/>
              <a:t>entalphy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68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objective : student calculate from their data, effectiveness, cooling range and approach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objective : student learn how to create graphs for seeking the conclusion (plot of water </a:t>
            </a:r>
            <a:r>
              <a:rPr lang="en-US" dirty="0" err="1" smtClean="0"/>
              <a:t>flowrates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cooling range and effectiveness, and plot of air </a:t>
            </a:r>
            <a:r>
              <a:rPr lang="en-US" dirty="0" err="1" smtClean="0"/>
              <a:t>flowrates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cooling range and effectiveness). The student have to be </a:t>
            </a:r>
            <a:r>
              <a:rPr lang="en-US" dirty="0" err="1" smtClean="0"/>
              <a:t>carefull</a:t>
            </a:r>
            <a:r>
              <a:rPr lang="en-US" dirty="0" smtClean="0"/>
              <a:t> in selecting their results (searching for equal treatments except the independent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42426" y="152400"/>
            <a:ext cx="2163594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variables :</a:t>
            </a:r>
          </a:p>
          <a:p>
            <a:pPr algn="ctr"/>
            <a:r>
              <a:rPr lang="en-US" dirty="0" smtClean="0"/>
              <a:t>Water </a:t>
            </a:r>
            <a:r>
              <a:rPr lang="en-US" dirty="0" err="1" smtClean="0"/>
              <a:t>flowrate</a:t>
            </a:r>
            <a:r>
              <a:rPr lang="en-US" dirty="0" smtClean="0"/>
              <a:t> (I,T),</a:t>
            </a:r>
          </a:p>
          <a:p>
            <a:pPr algn="ctr"/>
            <a:r>
              <a:rPr lang="en-US" dirty="0" smtClean="0"/>
              <a:t>Air pressure (T),</a:t>
            </a:r>
          </a:p>
          <a:p>
            <a:pPr algn="ctr"/>
            <a:r>
              <a:rPr lang="en-US" dirty="0" smtClean="0"/>
              <a:t>Load  (T)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10400" y="3276600"/>
            <a:ext cx="1676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psychrometric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73229" y="4114800"/>
            <a:ext cx="2076854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Effectiveness (D),</a:t>
            </a:r>
          </a:p>
          <a:p>
            <a:pPr algn="ctr"/>
            <a:r>
              <a:rPr lang="en-US" dirty="0" smtClean="0"/>
              <a:t>Cooling Range (D)</a:t>
            </a:r>
          </a:p>
          <a:p>
            <a:pPr algn="ctr"/>
            <a:r>
              <a:rPr lang="en-US" dirty="0" smtClean="0"/>
              <a:t>Approach (D)</a:t>
            </a:r>
          </a:p>
          <a:p>
            <a:pPr algn="ctr"/>
            <a:r>
              <a:rPr lang="en-US" dirty="0" smtClean="0"/>
              <a:t>Air </a:t>
            </a:r>
            <a:r>
              <a:rPr lang="en-US" dirty="0" err="1" smtClean="0"/>
              <a:t>flowrate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42425" y="2133600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:</a:t>
            </a:r>
          </a:p>
          <a:p>
            <a:pPr algn="ctr"/>
            <a:r>
              <a:rPr lang="en-US" dirty="0" smtClean="0"/>
              <a:t>T1,T2, T3,T4, T5,T6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71125" y="1371600"/>
            <a:ext cx="5675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11656" y="32766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11656" y="3733800"/>
            <a:ext cx="2098744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010400" y="1295400"/>
            <a:ext cx="1676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69908" y="1752600"/>
            <a:ext cx="2098744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191000" y="5867400"/>
            <a:ext cx="157912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11656" y="5105400"/>
            <a:ext cx="23706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968652" y="5029200"/>
            <a:ext cx="1676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953001" y="5562600"/>
            <a:ext cx="2015651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7200" y="5863346"/>
            <a:ext cx="2188722" cy="918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Conclusion,</a:t>
            </a:r>
          </a:p>
          <a:p>
            <a:pPr algn="ctr"/>
            <a:r>
              <a:rPr lang="en-US" dirty="0" smtClean="0"/>
              <a:t>Effect of air </a:t>
            </a:r>
            <a:r>
              <a:rPr lang="en-US" dirty="0" err="1" smtClean="0"/>
              <a:t>flowrate</a:t>
            </a:r>
            <a:endParaRPr lang="en-US" dirty="0" smtClean="0"/>
          </a:p>
          <a:p>
            <a:pPr algn="ctr"/>
            <a:r>
              <a:rPr lang="en-US" dirty="0" smtClean="0"/>
              <a:t>Effect of water </a:t>
            </a:r>
            <a:r>
              <a:rPr lang="en-US" dirty="0" err="1" smtClean="0"/>
              <a:t>flowarate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2" idx="1"/>
          </p:cNvCxnSpPr>
          <p:nvPr/>
        </p:nvCxnSpPr>
        <p:spPr>
          <a:xfrm flipH="1" flipV="1">
            <a:off x="2645922" y="6206247"/>
            <a:ext cx="1545078" cy="4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3400" y="1447801"/>
            <a:ext cx="2243848" cy="3047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Graphs :</a:t>
            </a:r>
          </a:p>
          <a:p>
            <a:pPr marL="342900" indent="-342900" algn="ctr">
              <a:buAutoNum type="arabicParenR"/>
            </a:pPr>
            <a:r>
              <a:rPr lang="en-US" dirty="0" smtClean="0"/>
              <a:t>Water </a:t>
            </a:r>
            <a:r>
              <a:rPr lang="en-US" dirty="0" err="1" smtClean="0"/>
              <a:t>flowrate</a:t>
            </a:r>
            <a:r>
              <a:rPr lang="en-US" dirty="0" smtClean="0"/>
              <a:t> (I)/Effectiveness and Cooling Range</a:t>
            </a:r>
          </a:p>
          <a:p>
            <a:pPr marL="342900" indent="-342900" algn="ctr">
              <a:buAutoNum type="arabicParenR"/>
            </a:pPr>
            <a:r>
              <a:rPr lang="en-US" dirty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flowrate</a:t>
            </a:r>
            <a:r>
              <a:rPr lang="en-US" dirty="0" smtClean="0"/>
              <a:t> (I)/Effectiveness and cooling range</a:t>
            </a:r>
            <a:endParaRPr lang="en-US" dirty="0"/>
          </a:p>
        </p:txBody>
      </p:sp>
      <p:cxnSp>
        <p:nvCxnSpPr>
          <p:cNvPr id="53" name="Elbow Connector 52"/>
          <p:cNvCxnSpPr/>
          <p:nvPr/>
        </p:nvCxnSpPr>
        <p:spPr>
          <a:xfrm rot="10800000" flipV="1">
            <a:off x="1828801" y="838200"/>
            <a:ext cx="2013627" cy="609600"/>
          </a:xfrm>
          <a:prstGeom prst="bentConnector3">
            <a:avLst>
              <a:gd name="adj1" fmla="val 9879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2768331" y="3571672"/>
            <a:ext cx="1137324" cy="1086255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>
            <a:off x="1828801" y="4495800"/>
            <a:ext cx="3124199" cy="1066800"/>
          </a:xfrm>
          <a:prstGeom prst="bentConnector3">
            <a:avLst>
              <a:gd name="adj1" fmla="val -1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3400" y="990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4th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770122" y="3281464"/>
            <a:ext cx="63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950083" y="4311134"/>
            <a:ext cx="63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3rd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51461" y="5377934"/>
            <a:ext cx="63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38457" r="10314" b="8168"/>
          <a:stretch/>
        </p:blipFill>
        <p:spPr bwMode="auto">
          <a:xfrm>
            <a:off x="462592" y="1752600"/>
            <a:ext cx="8112868" cy="309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water </a:t>
            </a:r>
            <a:r>
              <a:rPr lang="en-US" dirty="0" err="1" smtClean="0"/>
              <a:t>flowrate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4" t="31941" r="9588" b="12381"/>
          <a:stretch/>
        </p:blipFill>
        <p:spPr bwMode="auto">
          <a:xfrm>
            <a:off x="533400" y="1447800"/>
            <a:ext cx="808542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air </a:t>
            </a:r>
            <a:r>
              <a:rPr lang="en-US" dirty="0" err="1" smtClean="0"/>
              <a:t>flowrate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28865" r="9176" b="15164"/>
          <a:stretch/>
        </p:blipFill>
        <p:spPr bwMode="auto">
          <a:xfrm>
            <a:off x="428017" y="1600200"/>
            <a:ext cx="829423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284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Cooling Tower Performance : The Experiment Design and Rubric Standard Expectation </vt:lpstr>
      <vt:lpstr>Outline</vt:lpstr>
      <vt:lpstr>Objectives</vt:lpstr>
      <vt:lpstr>Design of Experiment</vt:lpstr>
      <vt:lpstr>Design of Experiment</vt:lpstr>
      <vt:lpstr>PowerPoint Presentation</vt:lpstr>
      <vt:lpstr>PowerPoint Presentation</vt:lpstr>
      <vt:lpstr>Effect of water flowrate</vt:lpstr>
      <vt:lpstr>Effect of air flowrate</vt:lpstr>
      <vt:lpstr>Rubric  Standard Expectation</vt:lpstr>
      <vt:lpstr>Rubric  Standard Expectation</vt:lpstr>
      <vt:lpstr>Rubric  Standard Expectation</vt:lpstr>
      <vt:lpstr>Rubric  Standard Expectation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Tower Performance</dc:title>
  <dc:creator>lenovo</dc:creator>
  <cp:lastModifiedBy>lenovo</cp:lastModifiedBy>
  <cp:revision>31</cp:revision>
  <cp:lastPrinted>2018-04-05T08:59:41Z</cp:lastPrinted>
  <dcterms:created xsi:type="dcterms:W3CDTF">2018-04-05T03:54:14Z</dcterms:created>
  <dcterms:modified xsi:type="dcterms:W3CDTF">2018-04-05T13:39:09Z</dcterms:modified>
</cp:coreProperties>
</file>